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1" r:id="rId2"/>
    <p:sldId id="264" r:id="rId3"/>
    <p:sldId id="257" r:id="rId4"/>
    <p:sldId id="266" r:id="rId5"/>
    <p:sldId id="268" r:id="rId6"/>
    <p:sldId id="282" r:id="rId7"/>
    <p:sldId id="261" r:id="rId8"/>
    <p:sldId id="290" r:id="rId9"/>
    <p:sldId id="291" r:id="rId10"/>
    <p:sldId id="28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9"/>
    <p:restoredTop sz="94651"/>
  </p:normalViewPr>
  <p:slideViewPr>
    <p:cSldViewPr snapToGrid="0" snapToObjects="1">
      <p:cViewPr>
        <p:scale>
          <a:sx n="112" d="100"/>
          <a:sy n="112" d="100"/>
        </p:scale>
        <p:origin x="4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110EB-5460-F54F-8D8C-693246CFE28C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A47E8-7F9A-9141-9296-8BF79BCF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A47E8-7F9A-9141-9296-8BF79BCF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6467-0974-4E45-9D38-90C0E2AA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E8EEF-BD16-B443-A6E0-B8B13BC70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7638-060A-154F-9220-DBA84383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DEDF-F3C3-AA48-AB08-DFA3F103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1EE7-76E4-DC46-AAE6-0745038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61E9-42DD-6E4C-9233-BCE60F8E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EB31C-9F85-5C4F-B452-B7936FF5B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5012-661C-4B41-99BF-84185149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DF9F-1996-2144-917D-56619305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4DDF6-B167-C943-A98B-CC2694D3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36AA1-38C2-C848-B076-EEC3BBB25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DF72-5C48-B34E-932D-1E07B3B5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B23C-CCE5-0A47-B8F3-B94D5A5C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50F5-B80C-BA4A-BFAD-4851CBD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6F49-2EF2-C143-B735-1F070E9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E2BB-A5E0-E943-A715-2F11C37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6856-9ED9-5347-9D40-CCB24140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FB71-33BE-AD4C-BDDA-01B32CDC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DDD7-DEA0-BE4D-8328-DCF57EAE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A0A62-6421-4B4E-BED7-F0D3AB7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8733-C552-5F4C-B8AE-FDCFF1AD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44166-5ED8-A247-AF4A-A0D53ADD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A5BF-8D16-A44E-9BC7-18293E82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D606-1DA0-3448-AB6B-21D290DA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D8330-8D64-7A42-88D8-65F8C1A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D2D1-528E-1449-A153-EAF29BA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5C9C8-7052-504B-A5A1-B196F97C8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6A63-A418-BC40-82E6-0FD70F0A9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24ED-A427-5E48-8F17-5AFCFFD9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F85E5-3C06-A441-8FCD-93A0CF25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638B-83A1-A94A-AFC1-CBB9D6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03A2-B782-2441-8BD5-6455DAF0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2B2-FEF4-CB42-8B21-81FE8CDB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106E9-A7CE-564E-AB90-28ACB322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F5F19-4A22-0D4F-BE5A-111403A6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FC14E-704C-9040-A4B5-AB215228E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06917-D6EE-C042-94B2-63506254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D8673-9904-BB4D-8002-DD9EAD3F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676AC-853A-BB49-A19D-554491FE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273C-79E7-7749-83F2-87A0802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DEE21-2591-3A43-BD52-C44E63F3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CF8A-14C1-4549-A0F2-FAAB139A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92462-DB6B-634A-9DBE-311C71D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24A44-4EB1-F24F-AEFD-1E632B9B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C5A0E-B117-8449-9946-7D90A59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C14D7-562B-6E42-8753-AE41F3FA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0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6F2F-0C40-4A4A-92D9-A8DCD9BA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5AF8-30B6-F746-B191-DD07AD3C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0B1C9-8A5B-2841-B0B7-B68D293A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F2F0-A5A7-D748-AFBB-5EF51317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5CED-A3EE-004D-AD8F-F167B1C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54430-2982-5A4D-B0E6-66E36E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E62B-13BD-3A45-B010-303E3FAF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30B0F-D5B0-8844-933C-D58B3B221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C934-F5C8-0149-8625-8AE703E3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F6861-C61E-7E4B-A973-F2ECEA99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3D0C-5EA5-3E48-8536-D2315D49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25E4-F86B-C245-A0EF-7E3DC243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AD204-6A8A-D44E-A1CD-255E28C6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BA2CD-843E-714F-B30F-30B9352E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8FC0-A1DA-A548-B111-BEC8B7952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EFA8-8BDC-CE47-AC9D-7241AE94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865F-9B14-2041-9FAD-40F2AAFF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850" y="624114"/>
            <a:ext cx="126829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55113" y="624114"/>
            <a:ext cx="2927404" cy="40011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Applied Data Science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294" y="1089223"/>
            <a:ext cx="903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3: Predictive Modeling</a:t>
            </a:r>
            <a:endParaRPr lang="zh-CN" altLang="en-US" sz="48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21815" y="2121709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6158" y="1985220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——Unscrambling a blurry image  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3F8AC159-7A86-C942-BD7B-5CEAB5DC0726}"/>
              </a:ext>
            </a:extLst>
          </p:cNvPr>
          <p:cNvSpPr/>
          <p:nvPr/>
        </p:nvSpPr>
        <p:spPr>
          <a:xfrm>
            <a:off x="4380373" y="2974927"/>
            <a:ext cx="2987379" cy="2260975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B44B-F23D-E845-8760-FB799D7AA679}"/>
              </a:ext>
            </a:extLst>
          </p:cNvPr>
          <p:cNvSpPr/>
          <p:nvPr/>
        </p:nvSpPr>
        <p:spPr>
          <a:xfrm>
            <a:off x="2363966" y="3951888"/>
            <a:ext cx="1709928" cy="2260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873B910D-49A1-1E46-9E47-D7B86F3E354A}"/>
              </a:ext>
            </a:extLst>
          </p:cNvPr>
          <p:cNvSpPr/>
          <p:nvPr/>
        </p:nvSpPr>
        <p:spPr>
          <a:xfrm>
            <a:off x="2659056" y="4094805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 6</a:t>
            </a:r>
            <a:endParaRPr lang="zh-CN" altLang="en-US" sz="2000" b="1" dirty="0"/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2A31887C-7D1D-7240-A085-357A2CE800A5}"/>
              </a:ext>
            </a:extLst>
          </p:cNvPr>
          <p:cNvSpPr/>
          <p:nvPr/>
        </p:nvSpPr>
        <p:spPr>
          <a:xfrm>
            <a:off x="2516181" y="4154233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96">
            <a:extLst>
              <a:ext uri="{FF2B5EF4-FFF2-40B4-BE49-F238E27FC236}">
                <a16:creationId xmlns:a16="http://schemas.microsoft.com/office/drawing/2014/main" id="{8AB58862-748A-B24B-9395-90869CA036A0}"/>
              </a:ext>
            </a:extLst>
          </p:cNvPr>
          <p:cNvSpPr/>
          <p:nvPr/>
        </p:nvSpPr>
        <p:spPr>
          <a:xfrm>
            <a:off x="2627526" y="4383752"/>
            <a:ext cx="1592192" cy="16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Jingwen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Wang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Lyra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Ying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Yuqiao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Ziyi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Liao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E0566-A4EB-0748-9E9C-F159F7CE4E3D}"/>
              </a:ext>
            </a:extLst>
          </p:cNvPr>
          <p:cNvSpPr/>
          <p:nvPr/>
        </p:nvSpPr>
        <p:spPr>
          <a:xfrm>
            <a:off x="7157545" y="4360602"/>
            <a:ext cx="725214" cy="87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097A1B-BD1F-C447-BEF2-4D241405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5" y="3375745"/>
            <a:ext cx="3527421" cy="16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3034" y="378273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8928" y="1739900"/>
            <a:ext cx="4076424" cy="4527860"/>
            <a:chOff x="2109038" y="2086252"/>
            <a:chExt cx="2246050" cy="3686208"/>
          </a:xfrm>
        </p:grpSpPr>
        <p:sp>
          <p:nvSpPr>
            <p:cNvPr id="8" name="矩形 7"/>
            <p:cNvSpPr/>
            <p:nvPr/>
          </p:nvSpPr>
          <p:spPr>
            <a:xfrm>
              <a:off x="2109038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2109038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911525" y="4154865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6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909161" y="5199136"/>
            <a:ext cx="1199367" cy="527782"/>
            <a:chOff x="2396995" y="4314533"/>
            <a:chExt cx="1274927" cy="561032"/>
          </a:xfrm>
        </p:grpSpPr>
        <p:sp>
          <p:nvSpPr>
            <p:cNvPr id="27" name="矩形 26"/>
            <p:cNvSpPr/>
            <p:nvPr/>
          </p:nvSpPr>
          <p:spPr>
            <a:xfrm>
              <a:off x="2396995" y="4314533"/>
              <a:ext cx="1274927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Baseline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982483" y="5199136"/>
            <a:ext cx="1300356" cy="527782"/>
            <a:chOff x="2343319" y="4314533"/>
            <a:chExt cx="1382278" cy="561032"/>
          </a:xfrm>
        </p:grpSpPr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398264"/>
            <a:ext cx="9525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5F269D-42F8-9F49-8F6D-515F13D2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5" y="2508597"/>
            <a:ext cx="3810000" cy="2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3" y="2508597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032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24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431069"/>
            <a:ext cx="6763657" cy="437464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4" name="组合 473"/>
          <p:cNvGrpSpPr/>
          <p:nvPr/>
        </p:nvGrpSpPr>
        <p:grpSpPr>
          <a:xfrm>
            <a:off x="7956202" y="1431069"/>
            <a:ext cx="3896242" cy="2343320"/>
            <a:chOff x="7956202" y="1299457"/>
            <a:chExt cx="3896242" cy="2343320"/>
          </a:xfrm>
        </p:grpSpPr>
        <p:sp>
          <p:nvSpPr>
            <p:cNvPr id="244" name="Rectangle 96"/>
            <p:cNvSpPr/>
            <p:nvPr/>
          </p:nvSpPr>
          <p:spPr>
            <a:xfrm>
              <a:off x="7956202" y="3365778"/>
              <a:ext cx="35364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92092" y="1299457"/>
              <a:ext cx="3860352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Thank you for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92092" y="2090548"/>
              <a:ext cx="2127505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Listening!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431069"/>
            <a:ext cx="6763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Q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uestions</a:t>
            </a:r>
          </a:p>
          <a:p>
            <a:pPr algn="ctr"/>
            <a:r>
              <a:rPr lang="zh-CN" altLang="en-US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nswers</a:t>
            </a:r>
            <a:endParaRPr lang="zh-CN" altLang="en-US" sz="9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37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641976" y="4826261"/>
            <a:ext cx="3413114" cy="523220"/>
            <a:chOff x="5472122" y="3459303"/>
            <a:chExt cx="3413114" cy="523220"/>
          </a:xfrm>
        </p:grpSpPr>
        <p:sp>
          <p:nvSpPr>
            <p:cNvPr id="12" name="矩形 11"/>
            <p:cNvSpPr/>
            <p:nvPr/>
          </p:nvSpPr>
          <p:spPr>
            <a:xfrm>
              <a:off x="5472122" y="3459303"/>
              <a:ext cx="34131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3. Super Resolution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5555823" y="3949649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5641976" y="1322670"/>
            <a:ext cx="3629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1.Feature Extraction</a:t>
            </a:r>
            <a:endParaRPr lang="zh-CN" altLang="en-US" sz="2800" b="1" dirty="0">
              <a:solidFill>
                <a:srgbClr val="6ED5E0"/>
              </a:solidFill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5744982" y="1855101"/>
            <a:ext cx="2873500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形标注 28"/>
          <p:cNvSpPr/>
          <p:nvPr/>
        </p:nvSpPr>
        <p:spPr>
          <a:xfrm rot="16575926">
            <a:off x="653873" y="711232"/>
            <a:ext cx="3623767" cy="3698766"/>
          </a:xfrm>
          <a:prstGeom prst="wedgeEllipseCallout">
            <a:avLst>
              <a:gd name="adj1" fmla="val -75030"/>
              <a:gd name="adj2" fmla="val 11147"/>
            </a:avLst>
          </a:prstGeom>
          <a:solidFill>
            <a:srgbClr val="48CAD8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5675926">
            <a:off x="983578" y="1125191"/>
            <a:ext cx="2957298" cy="2877210"/>
            <a:chOff x="1277880" y="-1535218"/>
            <a:chExt cx="9959787" cy="9690060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7880" y="-1535218"/>
              <a:ext cx="9959787" cy="9690060"/>
              <a:chOff x="3165256" y="992414"/>
              <a:chExt cx="4958841" cy="48245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3302419" y="998328"/>
                <a:ext cx="4699000" cy="4699910"/>
                <a:chOff x="-982362" y="-1947281"/>
                <a:chExt cx="4699000" cy="4699910"/>
              </a:xfrm>
            </p:grpSpPr>
            <p:cxnSp>
              <p:nvCxnSpPr>
                <p:cNvPr id="107" name="直接连接符 106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35921" y="-1947281"/>
                  <a:ext cx="1078967" cy="237448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椭圆 35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rgbClr val="71CAE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endCxn id="36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44" idx="2"/>
              </p:cNvCxnSpPr>
              <p:nvPr/>
            </p:nvCxnSpPr>
            <p:spPr>
              <a:xfrm>
                <a:off x="3305722" y="2868938"/>
                <a:ext cx="439647" cy="1498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36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36" idx="3"/>
                <a:endCxn id="37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37" idx="6"/>
                <a:endCxn id="38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0" idx="6"/>
                <a:endCxn id="46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0" idx="5"/>
                <a:endCxn id="41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39" idx="5"/>
                <a:endCxn id="50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1" idx="7"/>
                <a:endCxn id="39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1" idx="5"/>
                <a:endCxn id="43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43" idx="5"/>
                <a:endCxn id="47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47" idx="0"/>
                <a:endCxn id="41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41" idx="6"/>
                <a:endCxn id="45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49" idx="5"/>
                <a:endCxn id="42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46" idx="0"/>
                <a:endCxn id="38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9" idx="7"/>
                <a:endCxn id="38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7" idx="4"/>
                <a:endCxn id="39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44" idx="7"/>
                <a:endCxn id="37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44" idx="5"/>
                <a:endCxn id="39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44" idx="4"/>
                <a:endCxn id="51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8" idx="7"/>
                <a:endCxn id="42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49" idx="4"/>
                <a:endCxn id="38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42" idx="5"/>
                <a:endCxn id="48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46" idx="7"/>
                <a:endCxn id="48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48" idx="4"/>
                <a:endCxn id="40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46" idx="6"/>
                <a:endCxn id="40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41" idx="7"/>
                <a:endCxn id="46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47" idx="6"/>
                <a:endCxn id="45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43" idx="7"/>
                <a:endCxn id="50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36" idx="6"/>
                <a:endCxn id="49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38" idx="6"/>
                <a:endCxn id="48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50" idx="0"/>
                <a:endCxn id="38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endCxn id="51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endCxn id="44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endCxn id="37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endCxn id="36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49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endCxn id="42" idx="1"/>
              </p:cNvCxnSpPr>
              <p:nvPr/>
            </p:nvCxnSpPr>
            <p:spPr>
              <a:xfrm flipH="1">
                <a:off x="6608042" y="1235776"/>
                <a:ext cx="86852" cy="81179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endCxn id="47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endCxn id="47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endCxn id="51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endCxn id="42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endCxn id="48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43" idx="6"/>
                <a:endCxn id="41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椭圆 98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377143" y="4502102"/>
                <a:ext cx="719689" cy="719689"/>
              </a:xfrm>
              <a:prstGeom prst="ellipse">
                <a:avLst/>
              </a:prstGeom>
              <a:solidFill>
                <a:srgbClr val="FFC00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>
                <a:endCxn id="43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椭圆 33"/>
            <p:cNvSpPr/>
            <p:nvPr/>
          </p:nvSpPr>
          <p:spPr>
            <a:xfrm>
              <a:off x="8999277" y="1541913"/>
              <a:ext cx="1069568" cy="1069568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5641976" y="2569959"/>
            <a:ext cx="3381054" cy="523220"/>
            <a:chOff x="-1363228" y="5108348"/>
            <a:chExt cx="3381054" cy="523220"/>
          </a:xfrm>
        </p:grpSpPr>
        <p:sp>
          <p:nvSpPr>
            <p:cNvPr id="382" name="矩形 381"/>
            <p:cNvSpPr/>
            <p:nvPr/>
          </p:nvSpPr>
          <p:spPr>
            <a:xfrm>
              <a:off x="-1363228" y="5108348"/>
              <a:ext cx="3381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2. Model Selection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383" name="直接连接符 382"/>
            <p:cNvCxnSpPr>
              <a:cxnSpLocks/>
            </p:cNvCxnSpPr>
            <p:nvPr/>
          </p:nvCxnSpPr>
          <p:spPr>
            <a:xfrm>
              <a:off x="-1284181" y="5624863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矩形 384"/>
          <p:cNvSpPr/>
          <p:nvPr/>
        </p:nvSpPr>
        <p:spPr>
          <a:xfrm>
            <a:off x="1622740" y="5254352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Outlines</a:t>
            </a:r>
            <a:endParaRPr lang="zh-CN" altLang="en-US" sz="3600" b="1" dirty="0">
              <a:solidFill>
                <a:srgbClr val="6ED5E0"/>
              </a:solidFill>
            </a:endParaRPr>
          </a:p>
        </p:txBody>
      </p:sp>
      <p:sp>
        <p:nvSpPr>
          <p:cNvPr id="182" name="矩形 6">
            <a:extLst>
              <a:ext uri="{FF2B5EF4-FFF2-40B4-BE49-F238E27FC236}">
                <a16:creationId xmlns:a16="http://schemas.microsoft.com/office/drawing/2014/main" id="{94E5493C-90AB-A447-94E0-1CAC313C4EA5}"/>
              </a:ext>
            </a:extLst>
          </p:cNvPr>
          <p:cNvSpPr/>
          <p:nvPr/>
        </p:nvSpPr>
        <p:spPr>
          <a:xfrm>
            <a:off x="5889569" y="3307675"/>
            <a:ext cx="3220753" cy="11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</a:t>
            </a:r>
            <a:r>
              <a:rPr lang="zh-CN" altLang="en-US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Tuning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 Comparison</a:t>
            </a:r>
            <a:endParaRPr lang="zh-CN" altLang="en-US" sz="2400" dirty="0">
              <a:solidFill>
                <a:srgbClr val="6ED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4207448" y="380549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Feature Extraction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9" name="Rectangle 96"/>
          <p:cNvSpPr/>
          <p:nvPr/>
        </p:nvSpPr>
        <p:spPr>
          <a:xfrm>
            <a:off x="1588224" y="4981970"/>
            <a:ext cx="886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x=vectorize(I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)−center pixel(I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=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vectorize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center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pixel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94890D87-8401-5C48-B938-8D6C8A312860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</a:t>
            </a:r>
            <a:endParaRPr lang="zh-CN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37F13-600B-4D4E-B777-BE0A4E98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611" y="1824998"/>
            <a:ext cx="2057400" cy="26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14E9F-6BC8-3E4F-A438-54C0BFF2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44" y="1648062"/>
            <a:ext cx="3484822" cy="28829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C88D49-6613-8549-B7C9-FE548990459B}"/>
              </a:ext>
            </a:extLst>
          </p:cNvPr>
          <p:cNvSpPr/>
          <p:nvPr/>
        </p:nvSpPr>
        <p:spPr>
          <a:xfrm>
            <a:off x="5499871" y="1855372"/>
            <a:ext cx="2607586" cy="2557017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4C159DCF-C845-EB49-8BB2-41BF678AA693}"/>
              </a:ext>
            </a:extLst>
          </p:cNvPr>
          <p:cNvSpPr/>
          <p:nvPr/>
        </p:nvSpPr>
        <p:spPr>
          <a:xfrm>
            <a:off x="5938454" y="2501073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9D2E7EA2-E280-6A43-B436-4320CEB26A3A}"/>
              </a:ext>
            </a:extLst>
          </p:cNvPr>
          <p:cNvSpPr/>
          <p:nvPr/>
        </p:nvSpPr>
        <p:spPr>
          <a:xfrm>
            <a:off x="6238111" y="281129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AC905173-58E7-3248-899E-DF144418BA01}"/>
              </a:ext>
            </a:extLst>
          </p:cNvPr>
          <p:cNvSpPr/>
          <p:nvPr/>
        </p:nvSpPr>
        <p:spPr>
          <a:xfrm>
            <a:off x="6448205" y="317634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F44CD940-6C12-4142-B95F-4CF519B19B3A}"/>
              </a:ext>
            </a:extLst>
          </p:cNvPr>
          <p:cNvSpPr/>
          <p:nvPr/>
        </p:nvSpPr>
        <p:spPr>
          <a:xfrm>
            <a:off x="6772638" y="347541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93AA2-92B9-AF4F-95A1-C529BFCCF6FC}"/>
              </a:ext>
            </a:extLst>
          </p:cNvPr>
          <p:cNvCxnSpPr>
            <a:cxnSpLocks/>
          </p:cNvCxnSpPr>
          <p:nvPr/>
        </p:nvCxnSpPr>
        <p:spPr>
          <a:xfrm>
            <a:off x="4939862" y="3123371"/>
            <a:ext cx="7254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EC7B64B-4BEF-6144-9ECA-17A4FA12A91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75808" y="2601695"/>
            <a:ext cx="262645" cy="511167"/>
          </a:xfrm>
          <a:prstGeom prst="bentConnector3">
            <a:avLst>
              <a:gd name="adj1" fmla="val 45019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01C6BEC-93A8-1F41-A087-6EAF33B016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86318" y="3123370"/>
            <a:ext cx="1108729" cy="526379"/>
          </a:xfrm>
          <a:prstGeom prst="bentConnector3">
            <a:avLst>
              <a:gd name="adj1" fmla="val 97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1F7045-9C66-0547-A833-748FC718528D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807130" y="3297990"/>
            <a:ext cx="64107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FB552A-CCC8-DE4B-A020-8D9B7BFBC9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807129" y="2932940"/>
            <a:ext cx="430982" cy="120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310FC2-513B-FE4A-9A03-8BB5C0768FC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957957" y="2622713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A91F45-63EC-1446-9A59-A83428101B91}"/>
              </a:ext>
            </a:extLst>
          </p:cNvPr>
          <p:cNvCxnSpPr/>
          <p:nvPr/>
        </p:nvCxnSpPr>
        <p:spPr>
          <a:xfrm flipV="1">
            <a:off x="7257614" y="2951491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6A58BE-6848-4A4C-86C9-4B18974BE7AC}"/>
              </a:ext>
            </a:extLst>
          </p:cNvPr>
          <p:cNvCxnSpPr>
            <a:cxnSpLocks/>
          </p:cNvCxnSpPr>
          <p:nvPr/>
        </p:nvCxnSpPr>
        <p:spPr>
          <a:xfrm flipV="1">
            <a:off x="7467708" y="3268291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EB6353-9B7F-504E-9578-B08B06931D05}"/>
              </a:ext>
            </a:extLst>
          </p:cNvPr>
          <p:cNvCxnSpPr>
            <a:cxnSpLocks/>
          </p:cNvCxnSpPr>
          <p:nvPr/>
        </p:nvCxnSpPr>
        <p:spPr>
          <a:xfrm flipV="1">
            <a:off x="7804041" y="3588106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345C8-54C7-C84F-A3C7-437D4930DD28}"/>
              </a:ext>
            </a:extLst>
          </p:cNvPr>
          <p:cNvSpPr txBox="1"/>
          <p:nvPr/>
        </p:nvSpPr>
        <p:spPr>
          <a:xfrm>
            <a:off x="1093075" y="1278730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R,G,B</a:t>
            </a:r>
            <a:r>
              <a:rPr lang="zh-CN" altLang="en-US" dirty="0"/>
              <a:t> </a:t>
            </a:r>
            <a:r>
              <a:rPr lang="en-US" altLang="zh-CN" dirty="0"/>
              <a:t>layer: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3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23572" y="1140304"/>
            <a:ext cx="5640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Selection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0696361" y="3922887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6"/>
          <p:cNvSpPr/>
          <p:nvPr/>
        </p:nvSpPr>
        <p:spPr>
          <a:xfrm>
            <a:off x="5674400" y="4646641"/>
            <a:ext cx="6059556" cy="13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Primary Goals: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Enhance the resolution of images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with good quality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Take short time to run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41828" y="-798286"/>
            <a:ext cx="1045029" cy="5444927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685" y="-798286"/>
            <a:ext cx="1045029" cy="4150925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063542" y="-798287"/>
            <a:ext cx="1045029" cy="6676573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74399" y="-798287"/>
            <a:ext cx="1045029" cy="2510974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803" y="4660074"/>
            <a:ext cx="1685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Random</a:t>
            </a:r>
          </a:p>
          <a:p>
            <a:pPr algn="ctr"/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Forest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71134" y="3352639"/>
            <a:ext cx="160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</a:p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13009" y="593738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84832" y="175653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9D5C6B19-2FC3-EA42-801A-F18216FD66AB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806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 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96"/>
          <p:cNvSpPr/>
          <p:nvPr/>
        </p:nvSpPr>
        <p:spPr>
          <a:xfrm>
            <a:off x="6153600" y="153936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78745" y="3487600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+24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74666" y="160532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0.27%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25.7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CF1E840A-4F13-E645-AAE6-9A982A663151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</a:t>
            </a:r>
            <a:endParaRPr lang="zh-CN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F6A00-0C04-0C49-961A-793F9351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47" y="2469976"/>
            <a:ext cx="5482710" cy="305799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F0E12B4-F598-F348-8EC9-30211B3D8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3269"/>
              </p:ext>
            </p:extLst>
          </p:nvPr>
        </p:nvGraphicFramePr>
        <p:xfrm>
          <a:off x="7327734" y="5716483"/>
          <a:ext cx="4313700" cy="8324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2740">
                  <a:extLst>
                    <a:ext uri="{9D8B030D-6E8A-4147-A177-3AD203B41FA5}">
                      <a16:colId xmlns:a16="http://schemas.microsoft.com/office/drawing/2014/main" val="3645430471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3238313968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11801440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185654072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2035840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error.mean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error.std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PSNR.mean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PSNR.std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53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lr</a:t>
                      </a:r>
                      <a:r>
                        <a:rPr lang="en-US" sz="1000" u="none" strike="noStrike" dirty="0">
                          <a:effectLst/>
                        </a:rPr>
                        <a:t>=0.1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0.00336747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25.01098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1.62789446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2013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lr=0.01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0.00264619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1.25E-05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25.77384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0.02056909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395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lr=0.001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0.0029547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6.19E-06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25.29487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0.00909548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119194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5876848-C551-C947-B6E2-050ECD7B606B}"/>
              </a:ext>
            </a:extLst>
          </p:cNvPr>
          <p:cNvSpPr txBox="1"/>
          <p:nvPr/>
        </p:nvSpPr>
        <p:spPr>
          <a:xfrm>
            <a:off x="7245752" y="5462768"/>
            <a:ext cx="431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Validation Result with different shrinkage</a:t>
            </a:r>
          </a:p>
        </p:txBody>
      </p:sp>
    </p:spTree>
    <p:extLst>
      <p:ext uri="{BB962C8B-B14F-4D97-AF65-F5344CB8AC3E}">
        <p14:creationId xmlns:p14="http://schemas.microsoft.com/office/powerpoint/2010/main" val="41931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410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Improved :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453D9A2C-4A49-4047-9222-8E1514D3769F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2.2</a:t>
            </a:r>
            <a:endParaRPr lang="zh-CN" altLang="en-US" sz="3200" dirty="0"/>
          </a:p>
        </p:txBody>
      </p:sp>
      <p:sp>
        <p:nvSpPr>
          <p:cNvPr id="71" name="Rectangle 96">
            <a:extLst>
              <a:ext uri="{FF2B5EF4-FFF2-40B4-BE49-F238E27FC236}">
                <a16:creationId xmlns:a16="http://schemas.microsoft.com/office/drawing/2014/main" id="{B0F8D666-0FE8-F942-96B5-4D5FC2A307BE}"/>
              </a:ext>
            </a:extLst>
          </p:cNvPr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0.8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0.9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45">
            <a:extLst>
              <a:ext uri="{FF2B5EF4-FFF2-40B4-BE49-F238E27FC236}">
                <a16:creationId xmlns:a16="http://schemas.microsoft.com/office/drawing/2014/main" id="{875AC4AA-E5C3-7A4E-B63F-DD65930CA0DD}"/>
              </a:ext>
            </a:extLst>
          </p:cNvPr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46">
            <a:extLst>
              <a:ext uri="{FF2B5EF4-FFF2-40B4-BE49-F238E27FC236}">
                <a16:creationId xmlns:a16="http://schemas.microsoft.com/office/drawing/2014/main" id="{B6B313C3-34F3-C843-A852-8D38268999F1}"/>
              </a:ext>
            </a:extLst>
          </p:cNvPr>
          <p:cNvSpPr txBox="1"/>
          <p:nvPr/>
        </p:nvSpPr>
        <p:spPr>
          <a:xfrm>
            <a:off x="2321354" y="3453162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 + 30 min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47">
            <a:extLst>
              <a:ext uri="{FF2B5EF4-FFF2-40B4-BE49-F238E27FC236}">
                <a16:creationId xmlns:a16="http://schemas.microsoft.com/office/drawing/2014/main" id="{EDE6C5D8-7C43-6B4C-8789-39701DB195AC}"/>
              </a:ext>
            </a:extLst>
          </p:cNvPr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A6D00368-CBBE-F344-BDE6-2748CF4E30FD}"/>
              </a:ext>
            </a:extLst>
          </p:cNvPr>
          <p:cNvSpPr txBox="1"/>
          <p:nvPr/>
        </p:nvSpPr>
        <p:spPr>
          <a:xfrm>
            <a:off x="1828016" y="1611519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5.3%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7AB06B89-32F9-E94E-8F3D-7A482DC26862}"/>
              </a:ext>
            </a:extLst>
          </p:cNvPr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E886F8F4-547B-1840-A2FE-961994FAEAC2}"/>
              </a:ext>
            </a:extLst>
          </p:cNvPr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12.8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500E90-CF42-E442-8402-2FFC168B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05245"/>
              </p:ext>
            </p:extLst>
          </p:nvPr>
        </p:nvGraphicFramePr>
        <p:xfrm>
          <a:off x="7139801" y="3361201"/>
          <a:ext cx="4617304" cy="277562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54326">
                  <a:extLst>
                    <a:ext uri="{9D8B030D-6E8A-4147-A177-3AD203B41FA5}">
                      <a16:colId xmlns:a16="http://schemas.microsoft.com/office/drawing/2014/main" val="3757702513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3873178024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1235164849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2841454111"/>
                    </a:ext>
                  </a:extLst>
                </a:gridCol>
              </a:tblGrid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cv_train_err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train_sd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test_err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test_sd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8125239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0.0525074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3.07E-05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0.053262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1.43E-04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7124307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0.0525108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2.77E-05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0.0532418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6.68E-05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62011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0.0524976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1.01E-05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0.0532644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6.66E-05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31449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2.32E-05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0.0533586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2.91E-05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15344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0.0525076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3.03E-05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1.19E-04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170970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3.70E-05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0.0533488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2.30E-04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143606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0.0524874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1.70E-05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0.0534452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8.52E-05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973081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0.0524878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2.25E-05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0.0534944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9.10E-05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82998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0.0525052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1.88E-05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3.32E-05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644730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0.0525386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4.31E-05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0.0535738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1.39E-04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7227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B990E8-0C56-594C-9D06-0D62FFF0EE5C}"/>
              </a:ext>
            </a:extLst>
          </p:cNvPr>
          <p:cNvSpPr txBox="1"/>
          <p:nvPr/>
        </p:nvSpPr>
        <p:spPr>
          <a:xfrm>
            <a:off x="7139801" y="2978134"/>
            <a:ext cx="348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Classifiers Cross Validation Result</a:t>
            </a:r>
          </a:p>
        </p:txBody>
      </p:sp>
    </p:spTree>
    <p:extLst>
      <p:ext uri="{BB962C8B-B14F-4D97-AF65-F5344CB8AC3E}">
        <p14:creationId xmlns:p14="http://schemas.microsoft.com/office/powerpoint/2010/main" val="12071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981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0102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1504786" y="3678015"/>
            <a:ext cx="3151948" cy="2632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n-tree = 200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training time: &gt;5h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Total Time(Training plus CV): 28h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8178" y="2663002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Random Forest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708433" y="3401834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6"/>
          <p:cNvSpPr/>
          <p:nvPr/>
        </p:nvSpPr>
        <p:spPr>
          <a:xfrm>
            <a:off x="7711353" y="3698620"/>
            <a:ext cx="3054532" cy="26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Kernel : RBF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cost = c(0.1,1,10,50), gamma = c(0.01,0.1,1,10))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 =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tune.control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(cross = 5)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total training time: &gt;8h </a:t>
            </a:r>
          </a:p>
        </p:txBody>
      </p:sp>
      <p:sp>
        <p:nvSpPr>
          <p:cNvPr id="16" name="矩形 15"/>
          <p:cNvSpPr/>
          <p:nvPr/>
        </p:nvSpPr>
        <p:spPr>
          <a:xfrm>
            <a:off x="8775616" y="2663001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4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8905707" y="3421568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D45750A-C6C3-6B4E-A0FC-6A8FEB59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26" y="1374209"/>
            <a:ext cx="1397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9EB2-E17E-884C-9659-EB5C635A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98" y="1219200"/>
            <a:ext cx="2284810" cy="1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9757" y="378273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3" name="Rectangle 96"/>
          <p:cNvSpPr/>
          <p:nvPr/>
        </p:nvSpPr>
        <p:spPr>
          <a:xfrm>
            <a:off x="4782993" y="4692172"/>
            <a:ext cx="26366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矩形 23"/>
          <p:cNvSpPr/>
          <p:nvPr/>
        </p:nvSpPr>
        <p:spPr>
          <a:xfrm>
            <a:off x="4911525" y="4154864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5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8862459" y="4505457"/>
            <a:ext cx="1631503" cy="1750451"/>
            <a:chOff x="2247751" y="4314533"/>
            <a:chExt cx="1734287" cy="1860729"/>
          </a:xfrm>
        </p:grpSpPr>
        <p:sp>
          <p:nvSpPr>
            <p:cNvPr id="31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79" y="2554365"/>
            <a:ext cx="952500" cy="63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43" y="1814919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0404-2390-BD44-8EDA-F0A030B7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84" y="1039262"/>
            <a:ext cx="7531100" cy="562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BDA7D-0141-2145-BE4F-57AFE7174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541" y="2094818"/>
            <a:ext cx="8592918" cy="37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30103" y="378273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E7B24-6ED7-8443-8F06-1A9709C2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87" y="1039262"/>
            <a:ext cx="7531100" cy="562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47C90-554B-2B4B-92CE-9061D275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946" y="1460500"/>
            <a:ext cx="8559800" cy="4490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C2070-1B0F-BD41-8ED4-33E4297D7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96" y="1797256"/>
            <a:ext cx="7531100" cy="38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439</Words>
  <Application>Microsoft Macintosh PowerPoint</Application>
  <PresentationFormat>Widescreen</PresentationFormat>
  <Paragraphs>151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华文细黑</vt:lpstr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Y</dc:creator>
  <cp:lastModifiedBy>J Y</cp:lastModifiedBy>
  <cp:revision>70</cp:revision>
  <dcterms:created xsi:type="dcterms:W3CDTF">2019-03-26T14:45:41Z</dcterms:created>
  <dcterms:modified xsi:type="dcterms:W3CDTF">2019-03-27T21:42:46Z</dcterms:modified>
</cp:coreProperties>
</file>